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7" r:id="rId10"/>
    <p:sldId id="265" r:id="rId11"/>
    <p:sldId id="266" r:id="rId12"/>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lear Sans Regular Bold" panose="020B0603030202020304" pitchFamily="34" charset="0"/>
      <p:regular r:id="rId18"/>
    </p:embeddedFont>
    <p:embeddedFont>
      <p:font typeface="Graphik Regular" panose="020B0503030202060203" pitchFamily="34" charset="77"/>
      <p:regular r:id="rId19"/>
      <p: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33CF76-3D30-4E2B-8103-D68EEA0E7F2B}" v="8" dt="2021-07-19T04:11:22.3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autoAdjust="0"/>
    <p:restoredTop sz="66855" autoAdjust="0"/>
  </p:normalViewPr>
  <p:slideViewPr>
    <p:cSldViewPr>
      <p:cViewPr varScale="1">
        <p:scale>
          <a:sx n="46" d="100"/>
          <a:sy n="46" d="100"/>
        </p:scale>
        <p:origin x="2200"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png>
</file>

<file path=ppt/media/image10.svg>
</file>

<file path=ppt/media/image11.png>
</file>

<file path=ppt/media/image12.svg>
</file>

<file path=ppt/media/image13.jpeg>
</file>

<file path=ppt/media/image14.jpeg>
</file>

<file path=ppt/media/image15.jpeg>
</file>

<file path=ppt/media/image16.jpeg>
</file>

<file path=ppt/media/image17.png>
</file>

<file path=ppt/media/image18.svg>
</file>

<file path=ppt/media/image19.png>
</file>

<file path=ppt/media/image2.svg>
</file>

<file path=ppt/media/image20.png>
</file>

<file path=ppt/media/image21.jpeg>
</file>

<file path=ppt/media/image22.png>
</file>

<file path=ppt/media/image23.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Hello and welcome, my name is [NAME] and today I will be presenting to you the results of the Data Analytics task.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to summarize:</a:t>
            </a:r>
          </a:p>
          <a:p>
            <a:pPr lvl="0"/>
            <a:endParaRPr lang="en-US" dirty="0"/>
          </a:p>
          <a:p>
            <a:pPr lvl="0"/>
            <a:r>
              <a:rPr lang="en-US" dirty="0"/>
              <a:t>We tackled this task and found the top 5 most popular categories as asked, but we also went one step further.</a:t>
            </a:r>
          </a:p>
          <a:p>
            <a:pPr lvl="0"/>
            <a:endParaRPr lang="en-US" dirty="0"/>
          </a:p>
          <a:p>
            <a:pPr lvl="0"/>
            <a:r>
              <a:rPr lang="en-US" dirty="0"/>
              <a:t>- We found that food and culture are the two most popular categories, suggesting that users like "real-life" content</a:t>
            </a:r>
          </a:p>
          <a:p>
            <a:pPr lvl="0"/>
            <a:r>
              <a:rPr lang="en-US" dirty="0"/>
              <a:t>- We also found that soccer was the third most popular, perhaps due to the tournament coming up. This presents a massive opportunity for Social Buzz to ride on this global event, as all eyes will be on it as well as the players.</a:t>
            </a:r>
          </a:p>
          <a:p>
            <a:pPr lvl="0"/>
            <a:r>
              <a:rPr lang="en-US" dirty="0"/>
              <a:t>- As much as this analysis was insightful, we are ready to take it to the next stage and we have the expertise within Accenture to help you realize these kinds of insights in production across your organization and in real time. We would love to help you with this.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Thank you very much for listening, please feel free to ask any questions that you may have!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Today's agenda will be as follows:</a:t>
            </a:r>
          </a:p>
          <a:p>
            <a:pPr lvl="0"/>
            <a:endParaRPr lang="en-US" dirty="0"/>
          </a:p>
          <a:p>
            <a:pPr lvl="0"/>
            <a:r>
              <a:rPr lang="en-US" dirty="0"/>
              <a:t>1. We will recap the overall project to give a high level understanding of the business problem we're tackling and the specific requirements.</a:t>
            </a:r>
          </a:p>
          <a:p>
            <a:pPr lvl="0"/>
            <a:r>
              <a:rPr lang="en-US" dirty="0"/>
              <a:t>2. We will dive into the specific problem that we, the Data Analytics team, have been focusing on and will give some background as to why this is such a big problem.</a:t>
            </a:r>
          </a:p>
          <a:p>
            <a:pPr lvl="0"/>
            <a:r>
              <a:rPr lang="en-US" dirty="0"/>
              <a:t>3. After introducing the problem, I will go over the team responsible from our side in tackling this task.</a:t>
            </a:r>
          </a:p>
          <a:p>
            <a:pPr lvl="0"/>
            <a:r>
              <a:rPr lang="en-US" dirty="0"/>
              <a:t>4. I will then go over the high-level process that we followed to complete this task, so that you have complete clarity in how we tackle these kinds of tasks.</a:t>
            </a:r>
          </a:p>
          <a:p>
            <a:pPr lvl="0"/>
            <a:r>
              <a:rPr lang="en-US" dirty="0"/>
              <a:t>5. Finally, I will go over the all important results and I will present them as a series of insights and visualizations from our analysis.</a:t>
            </a:r>
          </a:p>
          <a:p>
            <a:pPr lvl="0"/>
            <a:endParaRPr lang="en-US" dirty="0"/>
          </a:p>
          <a:p>
            <a:pPr lvl="0"/>
            <a:r>
              <a:rPr lang="en-US" dirty="0"/>
              <a:t>To wrap up, I will summarize and open for any questions.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 kick things off let me recap this engagement.</a:t>
            </a:r>
          </a:p>
          <a:p>
            <a:pPr lvl="0"/>
            <a:endParaRPr lang="en-US" dirty="0"/>
          </a:p>
          <a:p>
            <a:pPr lvl="0"/>
            <a:r>
              <a:rPr lang="en-US" dirty="0"/>
              <a:t>We, Accenture have embarked on a 3 month pilot with Social Buzz to focus on 3 main tasks, aligned with some of the biggest challenges that you're currently facing. </a:t>
            </a:r>
          </a:p>
          <a:p>
            <a:pPr lvl="0"/>
            <a:endParaRPr lang="en-US" dirty="0"/>
          </a:p>
          <a:p>
            <a:pPr lvl="0"/>
            <a:r>
              <a:rPr lang="en-US" dirty="0"/>
              <a:t>Social Buzz has reached huge scale in recent years to become recognized as a global unicorn company. We are here to help you manage this scale and to guide you in the right direction.</a:t>
            </a:r>
          </a:p>
          <a:p>
            <a:pPr lvl="0"/>
            <a:endParaRPr lang="en-US" dirty="0"/>
          </a:p>
          <a:p>
            <a:pPr lvl="0"/>
            <a:r>
              <a:rPr lang="en-US" dirty="0"/>
              <a:t>Firstly, we will be doing an audit of your big data practice and sharing best practices and industry expertise. Secondly we will be guiding you through a successful IPO, of which we have deep expertise and knowledge of within our team. And finally, we have conducted an analysis of your data to find insights regarding your top 5 most popular categories of content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Focusing on the last point that I mentioned there, this is what the Data Analytics team has been specifically focused on.</a:t>
            </a:r>
          </a:p>
          <a:p>
            <a:pPr lvl="0"/>
            <a:endParaRPr lang="en-US" dirty="0"/>
          </a:p>
          <a:p>
            <a:pPr lvl="0"/>
            <a:r>
              <a:rPr lang="en-US" dirty="0"/>
              <a:t>Clearly with such grand scale, this comes with a lot of data and with such vast amounts of data comes challenges.</a:t>
            </a:r>
          </a:p>
          <a:p>
            <a:pPr lvl="0"/>
            <a:endParaRPr lang="en-US" dirty="0"/>
          </a:p>
          <a:p>
            <a:pPr lvl="0"/>
            <a:r>
              <a:rPr lang="en-US" dirty="0"/>
              <a:t>To give a background on how much data you've been creating:</a:t>
            </a:r>
          </a:p>
          <a:p>
            <a:pPr lvl="0"/>
            <a:r>
              <a:rPr lang="en-US" dirty="0"/>
              <a:t>- You told us that your platform receives over 100000 posts per day which amounts to 36 500 000 posts every year, of which, this is all unstructured data making it very hard to make sense of.</a:t>
            </a:r>
          </a:p>
          <a:p>
            <a:pPr lvl="0"/>
            <a:endParaRPr lang="en-US" dirty="0"/>
          </a:p>
          <a:p>
            <a:pPr lvl="0"/>
            <a:r>
              <a:rPr lang="en-US" dirty="0"/>
              <a:t>In this day and age, content is king. Just look at some of the biggest platforms in the world, for example YouTube, Facebook and Netflix... they are all content businesses... </a:t>
            </a:r>
          </a:p>
          <a:p>
            <a:pPr lvl="0"/>
            <a:endParaRPr lang="en-US" dirty="0"/>
          </a:p>
          <a:p>
            <a:pPr lvl="0"/>
            <a:r>
              <a:rPr lang="en-US" dirty="0"/>
              <a:t>But how to capitalize on it when there is so much?</a:t>
            </a:r>
          </a:p>
          <a:p>
            <a:pPr lvl="0"/>
            <a:endParaRPr lang="en-US" dirty="0"/>
          </a:p>
          <a:p>
            <a:pPr lvl="0"/>
            <a:r>
              <a:rPr lang="en-US" dirty="0"/>
              <a:t>It's not just all about harvesting as much content as possible... The real value is in understanding and crunching this content to gain a deeper understanding of your audience and to therefore provide a more personalized and enjoyable experience. </a:t>
            </a:r>
          </a:p>
          <a:p>
            <a:pPr lvl="0"/>
            <a:endParaRPr lang="en-US" dirty="0"/>
          </a:p>
          <a:p>
            <a:pPr lvl="0"/>
            <a:r>
              <a:rPr lang="en-US" dirty="0"/>
              <a:t>And this is where out data analytics expertise comes in, with the insights that we've uncovered from this task, we can show you exactly how to take analytics to production at scale.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lvl="0"/>
            <a:endParaRPr lang="en-US" dirty="0"/>
          </a:p>
          <a:p>
            <a:pPr lvl="0"/>
            <a:r>
              <a:rPr lang="en-US" dirty="0"/>
              <a:t>Marcus </a:t>
            </a:r>
            <a:r>
              <a:rPr lang="en-US" dirty="0" err="1"/>
              <a:t>Rompton</a:t>
            </a:r>
            <a:r>
              <a:rPr lang="en-US" dirty="0"/>
              <a:t>, a senior data expert has worked with the worlds biggest clients on solving their data problems and was heavily involved in the data engineering side of this project.</a:t>
            </a:r>
          </a:p>
          <a:p>
            <a:pPr lvl="0"/>
            <a:endParaRPr lang="en-US" dirty="0"/>
          </a:p>
          <a:p>
            <a:pPr lvl="0"/>
            <a:r>
              <a:rPr lang="en-US" dirty="0"/>
              <a:t>And finally myself, [NAME], who was solely responsible for taking leadership guidance and delivering high quality insights from the raw datasets and turning these into business decisions.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So, how did we tackle this problem? </a:t>
            </a:r>
          </a:p>
          <a:p>
            <a:pPr lvl="0"/>
            <a:endParaRPr lang="en-US"/>
          </a:p>
          <a:p>
            <a:pPr lvl="0"/>
            <a:r>
              <a:rPr lang="en-US"/>
              <a:t>Well we approached it in 5 steps:</a:t>
            </a:r>
          </a:p>
          <a:p>
            <a:pPr lvl="0"/>
            <a:endParaRPr lang="en-US"/>
          </a:p>
          <a:p>
            <a:pPr lvl="0"/>
            <a:r>
              <a:rPr lang="en-US"/>
              <a:t>1. Data understanding - the key to success on any data project is to understand the data in detail. So we took the time to understand the data model and domain of your business.</a:t>
            </a:r>
          </a:p>
          <a:p>
            <a:pPr lvl="0"/>
            <a:r>
              <a:rPr lang="en-US"/>
              <a:t>2. Data extraction - after understanding your business, we then architected what an ideal dataset should look like for this problem and extracted it from the relevant data sources.</a:t>
            </a:r>
          </a:p>
          <a:p>
            <a:pPr lvl="0"/>
            <a:r>
              <a:rPr lang="en-US"/>
              <a:t>3. After extracting the raw data, we needed to process and model this data into a dataset that can precisely answer the business questions and produce analytics.</a:t>
            </a:r>
          </a:p>
          <a:p>
            <a:pPr lvl="0"/>
            <a:r>
              <a:rPr lang="en-US"/>
              <a:t>4. With our new dataset, we used our analytical expertise to uncover insights from this dataset and to produce visualisations to describe the insights.</a:t>
            </a:r>
          </a:p>
          <a:p>
            <a:pPr lvl="0"/>
            <a:r>
              <a:rPr lang="en-US"/>
              <a:t>5. And finally we used these insights to unlock business decisions and to make recommendations on next steps.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your data we found that you had a total of 16 unique categories of posts across your sample dataset. This includes things such as Food, Culture and Sport.</a:t>
            </a:r>
          </a:p>
          <a:p>
            <a:pPr lvl="0"/>
            <a:endParaRPr lang="en-US" dirty="0"/>
          </a:p>
          <a:p>
            <a:pPr lvl="0"/>
            <a:r>
              <a:rPr lang="en-US" dirty="0"/>
              <a:t>As well as this, there was 1913 posts from just the Food category alone! People obviously really like food!</a:t>
            </a:r>
          </a:p>
          <a:p>
            <a:pPr lvl="0"/>
            <a:endParaRPr lang="en-US" dirty="0"/>
          </a:p>
          <a:p>
            <a:pPr lvl="0"/>
            <a:r>
              <a:rPr lang="en-US" dirty="0"/>
              <a:t>And also the most common month for users to post within was December, since this is such a seasonal month with so many holidays and events, this is interesting to know that people are most active during this month!</a:t>
            </a:r>
          </a:p>
          <a:p>
            <a:pPr lvl="0"/>
            <a:endParaRPr lang="en-US" dirty="0"/>
          </a:p>
          <a:p>
            <a:pPr lvl="0"/>
            <a:r>
              <a:rPr lang="en-US" dirty="0"/>
              <a:t>But now, onto the main question... which is... what were the top 5 most popular categories of posts?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our analysis you can see that the top 5 most popular categories of posts were food, culture, soccer, cooking and animals in descending order.</a:t>
            </a:r>
          </a:p>
          <a:p>
            <a:pPr lvl="0"/>
            <a:endParaRPr lang="en-US" dirty="0"/>
          </a:p>
          <a:p>
            <a:pPr lvl="0"/>
            <a:r>
              <a:rPr lang="en-US" dirty="0"/>
              <a:t>Food had an aggregate popularity score of almost 76000. It is very interesting to see both food and cooking within the top 5, it really shows what people enjoy consuming as content. But also interesting to see culture too. Clearly users favor "real-life" content on this platform.</a:t>
            </a:r>
          </a:p>
          <a:p>
            <a:pPr lvl="0"/>
            <a:endParaRPr lang="en-US" dirty="0"/>
          </a:p>
          <a:p>
            <a:pPr lvl="0"/>
            <a:r>
              <a:rPr lang="en-US" dirty="0"/>
              <a:t>Furthermore soccer is an interesting category because there is the European championships being played very soon. This presents a huge opportunity for you to differentiate your platform and to run specific content or events linked to this global spectacle.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28.07.2021</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our analysis you can see that the top 5 most popular categories of posts were food, culture, soccer, cooking and animals in descending order.</a:t>
            </a:r>
          </a:p>
          <a:p>
            <a:pPr lvl="0"/>
            <a:endParaRPr lang="en-US" dirty="0"/>
          </a:p>
          <a:p>
            <a:pPr lvl="0"/>
            <a:r>
              <a:rPr lang="en-US" dirty="0"/>
              <a:t>Food had an aggregate popularity score of almost 76000. It is very interesting to see both food and cooking within the top 5, it really shows what people enjoy consuming as content. But also interesting to see culture too. Clearly users favor "real-life" content on this platform.</a:t>
            </a:r>
          </a:p>
          <a:p>
            <a:pPr lvl="0"/>
            <a:endParaRPr lang="en-US" dirty="0"/>
          </a:p>
          <a:p>
            <a:pPr lvl="0"/>
            <a:r>
              <a:rPr lang="en-US" dirty="0"/>
              <a:t>Furthermore soccer is an interesting category because there is the European championships being played very soon. This presents a huge opportunity for you to differentiate your platform and to run specific content or events linked to this global spectacle.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7/28/21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8.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1.jpeg"/><Relationship Id="rId4" Type="http://schemas.openxmlformats.org/officeDocument/2006/relationships/image" Target="../media/image18.sv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23.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6.sv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8.sv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545735" y="406153"/>
            <a:ext cx="10042534" cy="9474693"/>
            <a:chOff x="0" y="0"/>
            <a:chExt cx="13390046" cy="12632924"/>
          </a:xfrm>
        </p:grpSpPr>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104900" y="824285"/>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2312375" y="3305349"/>
            <a:ext cx="5482998" cy="2846933"/>
          </a:xfrm>
          <a:prstGeom prst="rect">
            <a:avLst/>
          </a:prstGeom>
        </p:spPr>
        <p:txBody>
          <a:bodyPr lIns="0" tIns="0" rIns="0" bIns="0" rtlCol="0" anchor="t">
            <a:spAutoFit/>
          </a:bodyPr>
          <a:lstStyle/>
          <a:p>
            <a:pPr algn="ctr">
              <a:lnSpc>
                <a:spcPts val="11059"/>
              </a:lnSpc>
            </a:pPr>
            <a:r>
              <a:rPr lang="en-US" sz="10533" spc="-105" dirty="0">
                <a:solidFill>
                  <a:srgbClr val="FFFFFF"/>
                </a:solidFill>
                <a:latin typeface="Graphik Regular" panose="020B0503030202060203" pitchFamily="34" charset="0"/>
              </a:rPr>
              <a:t>Data</a:t>
            </a:r>
          </a:p>
          <a:p>
            <a:pPr algn="ctr">
              <a:lnSpc>
                <a:spcPts val="11059"/>
              </a:lnSpc>
            </a:pPr>
            <a:r>
              <a:rPr lang="en-US" sz="10533" spc="-105" dirty="0">
                <a:solidFill>
                  <a:srgbClr val="FFFFFF"/>
                </a:solidFill>
                <a:latin typeface="Graphik Regular" panose="020B0503030202060203" pitchFamily="34" charset="0"/>
              </a:rPr>
              <a:t>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5438298"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Graphik Regular" panose="020B0503030202060203" pitchFamily="34" charset="0"/>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7" name="Group 7">
            <a:extLst>
              <a:ext uri="{FF2B5EF4-FFF2-40B4-BE49-F238E27FC236}">
                <a16:creationId xmlns:a16="http://schemas.microsoft.com/office/drawing/2014/main" id="{5442597C-2950-4776-B404-95E105594261}"/>
              </a:ext>
            </a:extLst>
          </p:cNvPr>
          <p:cNvGrpSpPr/>
          <p:nvPr/>
        </p:nvGrpSpPr>
        <p:grpSpPr>
          <a:xfrm>
            <a:off x="11581833" y="3851899"/>
            <a:ext cx="5677467" cy="2593924"/>
            <a:chOff x="0" y="-47625"/>
            <a:chExt cx="7569956" cy="3458564"/>
          </a:xfrm>
        </p:grpSpPr>
        <p:sp>
          <p:nvSpPr>
            <p:cNvPr id="18" name="TextBox 8">
              <a:extLst>
                <a:ext uri="{FF2B5EF4-FFF2-40B4-BE49-F238E27FC236}">
                  <a16:creationId xmlns:a16="http://schemas.microsoft.com/office/drawing/2014/main" id="{882213EE-B510-4EDC-BFAC-5C0E4CE20A1D}"/>
                </a:ext>
              </a:extLst>
            </p:cNvPr>
            <p:cNvSpPr txBox="1"/>
            <p:nvPr/>
          </p:nvSpPr>
          <p:spPr>
            <a:xfrm>
              <a:off x="0" y="691989"/>
              <a:ext cx="7569956" cy="2718950"/>
            </a:xfrm>
            <a:prstGeom prst="rect">
              <a:avLst/>
            </a:prstGeom>
          </p:spPr>
          <p:txBody>
            <a:bodyPr lIns="0" tIns="0" rIns="0" bIns="0" rtlCol="0" anchor="t">
              <a:spAutoFit/>
            </a:bodyPr>
            <a:lstStyle/>
            <a:p>
              <a:pPr>
                <a:lnSpc>
                  <a:spcPts val="2660"/>
                </a:lnSpc>
              </a:pPr>
              <a:r>
                <a:rPr lang="en-US" sz="1900" spc="-19" dirty="0">
                  <a:solidFill>
                    <a:srgbClr val="000000"/>
                  </a:solidFill>
                  <a:latin typeface="Graphik Regular" panose="020B0503030202060203" pitchFamily="34" charset="0"/>
                </a:rPr>
                <a:t>Food is a common theme with the top 5 categories with "Healthy Eating" ranking the highest. This may give an indication to the audience within your user base. You could use this insight to create a campaign and work with healthy eating brands to boost user engagement.</a:t>
              </a:r>
            </a:p>
          </p:txBody>
        </p:sp>
        <p:sp>
          <p:nvSpPr>
            <p:cNvPr id="19" name="TextBox 9">
              <a:extLst>
                <a:ext uri="{FF2B5EF4-FFF2-40B4-BE49-F238E27FC236}">
                  <a16:creationId xmlns:a16="http://schemas.microsoft.com/office/drawing/2014/main" id="{3B17CCA2-1F71-4770-B3EF-1B7B5DB9CB22}"/>
                </a:ext>
              </a:extLst>
            </p:cNvPr>
            <p:cNvSpPr txBox="1"/>
            <p:nvPr/>
          </p:nvSpPr>
          <p:spPr>
            <a:xfrm>
              <a:off x="0" y="-47625"/>
              <a:ext cx="7569956" cy="451705"/>
            </a:xfrm>
            <a:prstGeom prst="rect">
              <a:avLst/>
            </a:prstGeom>
          </p:spPr>
          <p:txBody>
            <a:bodyPr lIns="0" tIns="0" rIns="0" bIns="0" rtlCol="0" anchor="t">
              <a:spAutoFit/>
            </a:bodyPr>
            <a:lstStyle/>
            <a:p>
              <a:pPr>
                <a:lnSpc>
                  <a:spcPts val="2940"/>
                </a:lnSpc>
              </a:pPr>
              <a:r>
                <a:rPr lang="en-US" sz="2100" spc="-21">
                  <a:solidFill>
                    <a:srgbClr val="000000"/>
                  </a:solidFill>
                  <a:latin typeface="Graphik Regular" panose="020B0503030202060203" pitchFamily="34" charset="0"/>
                </a:rPr>
                <a:t>INSIGHT</a:t>
              </a:r>
            </a:p>
          </p:txBody>
        </p:sp>
      </p:grpSp>
      <p:grpSp>
        <p:nvGrpSpPr>
          <p:cNvPr id="20" name="Group 11">
            <a:extLst>
              <a:ext uri="{FF2B5EF4-FFF2-40B4-BE49-F238E27FC236}">
                <a16:creationId xmlns:a16="http://schemas.microsoft.com/office/drawing/2014/main" id="{C00ABEC5-EF3F-4E3E-827E-EB1F2EF17C0D}"/>
              </a:ext>
            </a:extLst>
          </p:cNvPr>
          <p:cNvGrpSpPr/>
          <p:nvPr/>
        </p:nvGrpSpPr>
        <p:grpSpPr>
          <a:xfrm>
            <a:off x="11581833" y="1580430"/>
            <a:ext cx="5677467" cy="1555178"/>
            <a:chOff x="0" y="-47625"/>
            <a:chExt cx="7569956" cy="2073571"/>
          </a:xfrm>
        </p:grpSpPr>
        <p:sp>
          <p:nvSpPr>
            <p:cNvPr id="21" name="TextBox 12">
              <a:extLst>
                <a:ext uri="{FF2B5EF4-FFF2-40B4-BE49-F238E27FC236}">
                  <a16:creationId xmlns:a16="http://schemas.microsoft.com/office/drawing/2014/main" id="{19A1BE45-8301-44C6-A0D0-F8FDA800622F}"/>
                </a:ext>
              </a:extLst>
            </p:cNvPr>
            <p:cNvSpPr txBox="1"/>
            <p:nvPr/>
          </p:nvSpPr>
          <p:spPr>
            <a:xfrm>
              <a:off x="0" y="691990"/>
              <a:ext cx="7569956" cy="1333956"/>
            </a:xfrm>
            <a:prstGeom prst="rect">
              <a:avLst/>
            </a:prstGeom>
          </p:spPr>
          <p:txBody>
            <a:bodyPr lIns="0" tIns="0" rIns="0" bIns="0" rtlCol="0" anchor="t">
              <a:spAutoFit/>
            </a:bodyPr>
            <a:lstStyle/>
            <a:p>
              <a:pPr>
                <a:lnSpc>
                  <a:spcPts val="2660"/>
                </a:lnSpc>
              </a:pPr>
              <a:r>
                <a:rPr lang="en-US" sz="1900" spc="-19" dirty="0">
                  <a:solidFill>
                    <a:srgbClr val="000000"/>
                  </a:solidFill>
                  <a:latin typeface="Graphik Regular" panose="020B0503030202060203" pitchFamily="34" charset="0"/>
                </a:rPr>
                <a:t>Animals and science are the two most popular categories of content, showing that people enjoy "real-life" and "factual" content the most.</a:t>
              </a:r>
            </a:p>
          </p:txBody>
        </p:sp>
        <p:sp>
          <p:nvSpPr>
            <p:cNvPr id="22" name="TextBox 13">
              <a:extLst>
                <a:ext uri="{FF2B5EF4-FFF2-40B4-BE49-F238E27FC236}">
                  <a16:creationId xmlns:a16="http://schemas.microsoft.com/office/drawing/2014/main" id="{3DAE5247-0244-4123-A713-8D8809E80C70}"/>
                </a:ext>
              </a:extLst>
            </p:cNvPr>
            <p:cNvSpPr txBox="1"/>
            <p:nvPr/>
          </p:nvSpPr>
          <p:spPr>
            <a:xfrm>
              <a:off x="0" y="-47625"/>
              <a:ext cx="7569956" cy="451705"/>
            </a:xfrm>
            <a:prstGeom prst="rect">
              <a:avLst/>
            </a:prstGeom>
          </p:spPr>
          <p:txBody>
            <a:bodyPr lIns="0" tIns="0" rIns="0" bIns="0" rtlCol="0" anchor="t">
              <a:spAutoFit/>
            </a:bodyPr>
            <a:lstStyle/>
            <a:p>
              <a:pPr>
                <a:lnSpc>
                  <a:spcPts val="2940"/>
                </a:lnSpc>
              </a:pPr>
              <a:r>
                <a:rPr lang="en-US" sz="2100" spc="-21">
                  <a:solidFill>
                    <a:srgbClr val="000000"/>
                  </a:solidFill>
                  <a:latin typeface="Graphik Regular" panose="020B0503030202060203" pitchFamily="34" charset="0"/>
                </a:rPr>
                <a:t>ANALYSIS</a:t>
              </a:r>
            </a:p>
          </p:txBody>
        </p:sp>
      </p:grpSp>
      <p:grpSp>
        <p:nvGrpSpPr>
          <p:cNvPr id="23" name="Group 14">
            <a:extLst>
              <a:ext uri="{FF2B5EF4-FFF2-40B4-BE49-F238E27FC236}">
                <a16:creationId xmlns:a16="http://schemas.microsoft.com/office/drawing/2014/main" id="{F49CBA38-C879-499F-B0F5-691188949921}"/>
              </a:ext>
            </a:extLst>
          </p:cNvPr>
          <p:cNvGrpSpPr/>
          <p:nvPr/>
        </p:nvGrpSpPr>
        <p:grpSpPr>
          <a:xfrm>
            <a:off x="11581833" y="6964868"/>
            <a:ext cx="5677467" cy="1901426"/>
            <a:chOff x="0" y="-47625"/>
            <a:chExt cx="7569956" cy="2535235"/>
          </a:xfrm>
        </p:grpSpPr>
        <p:sp>
          <p:nvSpPr>
            <p:cNvPr id="24" name="TextBox 15">
              <a:extLst>
                <a:ext uri="{FF2B5EF4-FFF2-40B4-BE49-F238E27FC236}">
                  <a16:creationId xmlns:a16="http://schemas.microsoft.com/office/drawing/2014/main" id="{3A90234A-916B-4C29-ACF1-11F97E8C2563}"/>
                </a:ext>
              </a:extLst>
            </p:cNvPr>
            <p:cNvSpPr txBox="1"/>
            <p:nvPr/>
          </p:nvSpPr>
          <p:spPr>
            <a:xfrm>
              <a:off x="0" y="691990"/>
              <a:ext cx="7569956" cy="1795620"/>
            </a:xfrm>
            <a:prstGeom prst="rect">
              <a:avLst/>
            </a:prstGeom>
          </p:spPr>
          <p:txBody>
            <a:bodyPr lIns="0" tIns="0" rIns="0" bIns="0" rtlCol="0" anchor="t">
              <a:spAutoFit/>
            </a:bodyPr>
            <a:lstStyle/>
            <a:p>
              <a:pPr>
                <a:lnSpc>
                  <a:spcPts val="2660"/>
                </a:lnSpc>
              </a:pPr>
              <a:r>
                <a:rPr lang="en-US" sz="1900" spc="-19" dirty="0">
                  <a:solidFill>
                    <a:srgbClr val="000000"/>
                  </a:solidFill>
                  <a:latin typeface="Graphik Regular" panose="020B0503030202060203" pitchFamily="34" charset="0"/>
                </a:rPr>
                <a:t>This ad-hoc analysis is insightful, but it's time to take this analysis into large scale production for real-time understanding of your business. We can show you how to do this.   </a:t>
              </a:r>
            </a:p>
          </p:txBody>
        </p:sp>
        <p:sp>
          <p:nvSpPr>
            <p:cNvPr id="25" name="TextBox 16">
              <a:extLst>
                <a:ext uri="{FF2B5EF4-FFF2-40B4-BE49-F238E27FC236}">
                  <a16:creationId xmlns:a16="http://schemas.microsoft.com/office/drawing/2014/main" id="{E1CF9388-A25B-45EF-AAD4-73FE2BA72053}"/>
                </a:ext>
              </a:extLst>
            </p:cNvPr>
            <p:cNvSpPr txBox="1"/>
            <p:nvPr/>
          </p:nvSpPr>
          <p:spPr>
            <a:xfrm>
              <a:off x="0" y="-47625"/>
              <a:ext cx="7569956" cy="451705"/>
            </a:xfrm>
            <a:prstGeom prst="rect">
              <a:avLst/>
            </a:prstGeom>
          </p:spPr>
          <p:txBody>
            <a:bodyPr lIns="0" tIns="0" rIns="0" bIns="0" rtlCol="0" anchor="t">
              <a:spAutoFit/>
            </a:bodyPr>
            <a:lstStyle/>
            <a:p>
              <a:pPr>
                <a:lnSpc>
                  <a:spcPts val="2940"/>
                </a:lnSpc>
              </a:pPr>
              <a:r>
                <a:rPr lang="en-US" sz="2100" spc="-21">
                  <a:solidFill>
                    <a:srgbClr val="000000"/>
                  </a:solidFill>
                  <a:latin typeface="Graphik Regular" panose="020B0503030202060203" pitchFamily="34" charset="0"/>
                </a:rPr>
                <a:t>NEXT STEPS</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12292"/>
          </a:xfrm>
          <a:prstGeom prst="rect">
            <a:avLst/>
          </a:prstGeom>
        </p:spPr>
        <p:txBody>
          <a:bodyPr lIns="0" tIns="0" rIns="0" bIns="0" rtlCol="0" anchor="t">
            <a:spAutoFit/>
          </a:bodyPr>
          <a:lstStyle/>
          <a:p>
            <a:pPr>
              <a:lnSpc>
                <a:spcPts val="3640"/>
              </a:lnSpc>
            </a:pPr>
            <a:r>
              <a:rPr lang="en-US" sz="2600" spc="-26" dirty="0">
                <a:solidFill>
                  <a:srgbClr val="FFFFFF"/>
                </a:solidFill>
                <a:latin typeface="Graphik Regular" panose="020B0503030202060203" pitchFamily="34" charset="0"/>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1"/>
            <a:ext cx="8673443" cy="3762839"/>
            <a:chOff x="0" y="0"/>
            <a:chExt cx="11564591" cy="5017118"/>
          </a:xfrm>
        </p:grpSpPr>
        <p:sp>
          <p:nvSpPr>
            <p:cNvPr id="3" name="TextBox 3"/>
            <p:cNvSpPr txBox="1"/>
            <p:nvPr/>
          </p:nvSpPr>
          <p:spPr>
            <a:xfrm>
              <a:off x="0" y="0"/>
              <a:ext cx="11564591" cy="1641474"/>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Today's agenda</a:t>
              </a:r>
            </a:p>
          </p:txBody>
        </p:sp>
        <p:sp>
          <p:nvSpPr>
            <p:cNvPr id="4" name="TextBox 4"/>
            <p:cNvSpPr txBox="1"/>
            <p:nvPr/>
          </p:nvSpPr>
          <p:spPr>
            <a:xfrm>
              <a:off x="0" y="2298167"/>
              <a:ext cx="11564591" cy="2718951"/>
            </a:xfrm>
            <a:prstGeom prst="rect">
              <a:avLst/>
            </a:prstGeom>
          </p:spPr>
          <p:txBody>
            <a:bodyPr lIns="0" tIns="0" rIns="0" bIns="0" rtlCol="0" anchor="t">
              <a:spAutoFit/>
            </a:bodyPr>
            <a:lstStyle/>
            <a:p>
              <a:pPr>
                <a:lnSpc>
                  <a:spcPts val="2660"/>
                </a:lnSpc>
              </a:pPr>
              <a:r>
                <a:rPr lang="en-US" sz="1900" spc="-19" dirty="0">
                  <a:solidFill>
                    <a:srgbClr val="000000"/>
                  </a:solidFill>
                  <a:latin typeface="Graphik Regular" panose="020B0503030202060203" pitchFamily="34" charset="0"/>
                </a:rPr>
                <a:t>Project recap</a:t>
              </a:r>
            </a:p>
            <a:p>
              <a:pPr>
                <a:lnSpc>
                  <a:spcPts val="2660"/>
                </a:lnSpc>
              </a:pPr>
              <a:r>
                <a:rPr lang="en-US" sz="1900" spc="-19" dirty="0">
                  <a:solidFill>
                    <a:srgbClr val="000000"/>
                  </a:solidFill>
                  <a:latin typeface="Graphik Regular" panose="020B0503030202060203" pitchFamily="34" charset="0"/>
                </a:rPr>
                <a:t>Problem</a:t>
              </a:r>
            </a:p>
            <a:p>
              <a:pPr>
                <a:lnSpc>
                  <a:spcPts val="2660"/>
                </a:lnSpc>
              </a:pPr>
              <a:r>
                <a:rPr lang="en-US" sz="1900" spc="-19" dirty="0">
                  <a:solidFill>
                    <a:srgbClr val="000000"/>
                  </a:solidFill>
                  <a:latin typeface="Graphik Regular" panose="020B0503030202060203" pitchFamily="34" charset="0"/>
                </a:rPr>
                <a:t>The Analytics team</a:t>
              </a:r>
            </a:p>
            <a:p>
              <a:pPr>
                <a:lnSpc>
                  <a:spcPts val="2660"/>
                </a:lnSpc>
              </a:pPr>
              <a:r>
                <a:rPr lang="en-US" sz="1900" spc="-19" dirty="0">
                  <a:solidFill>
                    <a:srgbClr val="000000"/>
                  </a:solidFill>
                  <a:latin typeface="Graphik Regular" panose="020B0503030202060203" pitchFamily="34" charset="0"/>
                </a:rPr>
                <a:t>Process</a:t>
              </a:r>
            </a:p>
            <a:p>
              <a:pPr>
                <a:lnSpc>
                  <a:spcPts val="2660"/>
                </a:lnSpc>
              </a:pPr>
              <a:r>
                <a:rPr lang="en-US" sz="1900" spc="-19" dirty="0">
                  <a:solidFill>
                    <a:srgbClr val="000000"/>
                  </a:solidFill>
                  <a:latin typeface="Graphik Regular" panose="020B0503030202060203" pitchFamily="34" charset="0"/>
                </a:rPr>
                <a:t>Insights</a:t>
              </a:r>
            </a:p>
            <a:p>
              <a:pPr>
                <a:lnSpc>
                  <a:spcPts val="2660"/>
                </a:lnSpc>
              </a:pPr>
              <a:r>
                <a:rPr lang="en-US" sz="1900" spc="-19" dirty="0">
                  <a:solidFill>
                    <a:srgbClr val="000000"/>
                  </a:solidFill>
                  <a:latin typeface="Graphik Regular" panose="020B0503030202060203" pitchFamily="34" charset="0"/>
                </a:rPr>
                <a:t>Summary</a:t>
              </a: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3" y="584601"/>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4946896" y="2005584"/>
            <a:ext cx="11342283" cy="6275832"/>
          </a:xfrm>
          <a:prstGeom prst="rect">
            <a:avLst/>
          </a:prstGeom>
          <a:solidFill>
            <a:schemeClr val="bg1"/>
          </a:solidFill>
        </p:spPr>
      </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0799999">
            <a:off x="1983048" y="1909668"/>
            <a:ext cx="6453903" cy="6467663"/>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Graphik Regular" panose="020B0503030202060203" pitchFamily="34" charset="0"/>
              </a:rPr>
              <a:t>Project Recap</a:t>
            </a:r>
          </a:p>
        </p:txBody>
      </p:sp>
      <p:sp>
        <p:nvSpPr>
          <p:cNvPr id="34" name="TextBox 33">
            <a:extLst>
              <a:ext uri="{FF2B5EF4-FFF2-40B4-BE49-F238E27FC236}">
                <a16:creationId xmlns:a16="http://schemas.microsoft.com/office/drawing/2014/main" id="{BA965198-9910-493B-BBC6-6E6D73A432EB}"/>
              </a:ext>
            </a:extLst>
          </p:cNvPr>
          <p:cNvSpPr txBox="1"/>
          <p:nvPr/>
        </p:nvSpPr>
        <p:spPr>
          <a:xfrm>
            <a:off x="9422918" y="3543300"/>
            <a:ext cx="5664682" cy="3485570"/>
          </a:xfrm>
          <a:prstGeom prst="rect">
            <a:avLst/>
          </a:prstGeom>
          <a:noFill/>
        </p:spPr>
        <p:txBody>
          <a:bodyPr wrap="square" rtlCol="0">
            <a:spAutoFit/>
          </a:bodyPr>
          <a:lstStyle/>
          <a:p>
            <a:pPr>
              <a:lnSpc>
                <a:spcPts val="2660"/>
              </a:lnSpc>
            </a:pPr>
            <a:r>
              <a:rPr lang="en-US" sz="1900" spc="-19" dirty="0">
                <a:latin typeface="Graphik Regular" panose="020B0503030202060203" pitchFamily="34" charset="0"/>
              </a:rPr>
              <a:t>Social Buzz is a fast growing technology unicorn that need to adapt quickly to it's global scale. Accenture has begun a 3 month POC focusing on these tasks:</a:t>
            </a:r>
          </a:p>
          <a:p>
            <a:pPr>
              <a:lnSpc>
                <a:spcPts val="2660"/>
              </a:lnSpc>
            </a:pPr>
            <a:endParaRPr lang="en-US" sz="1900" spc="-19" dirty="0">
              <a:latin typeface="Graphik Regular" panose="020B0503030202060203" pitchFamily="34" charset="0"/>
            </a:endParaRPr>
          </a:p>
          <a:p>
            <a:pPr marL="410211" lvl="1" indent="-205106">
              <a:lnSpc>
                <a:spcPts val="2660"/>
              </a:lnSpc>
              <a:buFont typeface="Arial"/>
              <a:buChar char="•"/>
            </a:pPr>
            <a:r>
              <a:rPr lang="en-US" sz="1900" spc="-19" dirty="0">
                <a:latin typeface="Graphik Regular" panose="020B0503030202060203" pitchFamily="34" charset="0"/>
              </a:rPr>
              <a:t>An audit of Social Buzz's big data practice</a:t>
            </a:r>
          </a:p>
          <a:p>
            <a:pPr marL="410211" lvl="1" indent="-205106">
              <a:lnSpc>
                <a:spcPts val="2660"/>
              </a:lnSpc>
              <a:buFont typeface="Arial"/>
              <a:buChar char="•"/>
            </a:pPr>
            <a:r>
              <a:rPr lang="en-US" sz="1900" spc="-19" dirty="0">
                <a:latin typeface="Graphik Regular" panose="020B0503030202060203" pitchFamily="34" charset="0"/>
              </a:rPr>
              <a:t>Recommendations for a successful IPO</a:t>
            </a:r>
          </a:p>
          <a:p>
            <a:pPr marL="410210" lvl="1" indent="-205105">
              <a:lnSpc>
                <a:spcPts val="2660"/>
              </a:lnSpc>
              <a:buFont typeface="Arial"/>
              <a:buChar char="•"/>
            </a:pPr>
            <a:r>
              <a:rPr lang="en-US" sz="1900" spc="-19" dirty="0">
                <a:latin typeface="Graphik Regular" panose="020B0503030202060203" pitchFamily="34" charset="0"/>
              </a:rPr>
              <a:t>Analysis to find Social Buzz's top 5 most popular categories of content </a:t>
            </a:r>
          </a:p>
          <a:p>
            <a:endParaRPr lang="en-AU"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6" name="AutoShape 6"/>
          <p:cNvSpPr/>
          <p:nvPr/>
        </p:nvSpPr>
        <p:spPr>
          <a:xfrm>
            <a:off x="0" y="0"/>
            <a:ext cx="9964482" cy="10287000"/>
          </a:xfrm>
          <a:prstGeom prst="rect">
            <a:avLst/>
          </a:prstGeom>
          <a:solidFill>
            <a:srgbClr val="A100FF"/>
          </a:solidFill>
          <a:ln>
            <a:solidFill>
              <a:srgbClr val="A100FF"/>
            </a:solidFill>
          </a:ln>
        </p:spPr>
        <p:txBody>
          <a:bodyPr/>
          <a:lstStyle/>
          <a:p>
            <a:endParaRPr lang="en-AU" dirty="0"/>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9"/>
          <a:srcRect l="24693" r="24693"/>
          <a:stretch>
            <a:fillRect/>
          </a:stretch>
        </p:blipFill>
        <p:spPr>
          <a:xfrm>
            <a:off x="11007484" y="1028700"/>
            <a:ext cx="6251816" cy="8229600"/>
          </a:xfrm>
          <a:prstGeom prst="rect">
            <a:avLst/>
          </a:prstGeom>
        </p:spPr>
      </p:pic>
      <p:sp>
        <p:nvSpPr>
          <p:cNvPr id="21" name="TextBox 21"/>
          <p:cNvSpPr txBox="1"/>
          <p:nvPr/>
        </p:nvSpPr>
        <p:spPr>
          <a:xfrm>
            <a:off x="3069738" y="2308953"/>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Graphik Regular" panose="020B0503030202060203" pitchFamily="34" charset="0"/>
              </a:rPr>
              <a:t>Problem</a:t>
            </a:r>
          </a:p>
        </p:txBody>
      </p:sp>
      <p:sp>
        <p:nvSpPr>
          <p:cNvPr id="22" name="TextBox 22">
            <a:extLst>
              <a:ext uri="{FF2B5EF4-FFF2-40B4-BE49-F238E27FC236}">
                <a16:creationId xmlns:a16="http://schemas.microsoft.com/office/drawing/2014/main" id="{A4A3F31D-544A-4C23-9D85-378649215BE3}"/>
              </a:ext>
            </a:extLst>
          </p:cNvPr>
          <p:cNvSpPr txBox="1"/>
          <p:nvPr/>
        </p:nvSpPr>
        <p:spPr>
          <a:xfrm>
            <a:off x="2914718" y="8167121"/>
            <a:ext cx="5786869" cy="316915"/>
          </a:xfrm>
          <a:prstGeom prst="rect">
            <a:avLst/>
          </a:prstGeom>
        </p:spPr>
        <p:txBody>
          <a:bodyPr lIns="0" tIns="0" rIns="0" bIns="0" rtlCol="0" anchor="t">
            <a:spAutoFit/>
          </a:bodyPr>
          <a:lstStyle/>
          <a:p>
            <a:pPr>
              <a:lnSpc>
                <a:spcPts val="2660"/>
              </a:lnSpc>
            </a:pPr>
            <a:r>
              <a:rPr lang="en-US" sz="1900" spc="-19" dirty="0">
                <a:solidFill>
                  <a:srgbClr val="FFFFFF"/>
                </a:solidFill>
                <a:latin typeface="Graphik Regular" panose="020B0503030202060203" pitchFamily="34" charset="0"/>
              </a:rPr>
              <a:t>But how to capitalize on it when there is so much?</a:t>
            </a:r>
          </a:p>
        </p:txBody>
      </p:sp>
      <p:sp>
        <p:nvSpPr>
          <p:cNvPr id="23" name="TextBox 23">
            <a:extLst>
              <a:ext uri="{FF2B5EF4-FFF2-40B4-BE49-F238E27FC236}">
                <a16:creationId xmlns:a16="http://schemas.microsoft.com/office/drawing/2014/main" id="{4B02D2F4-84C2-4AF8-81C2-4274DB8DF454}"/>
              </a:ext>
            </a:extLst>
          </p:cNvPr>
          <p:cNvSpPr txBox="1"/>
          <p:nvPr/>
        </p:nvSpPr>
        <p:spPr>
          <a:xfrm>
            <a:off x="2914718" y="5086350"/>
            <a:ext cx="5786869" cy="514115"/>
          </a:xfrm>
          <a:prstGeom prst="rect">
            <a:avLst/>
          </a:prstGeom>
        </p:spPr>
        <p:txBody>
          <a:bodyPr lIns="0" tIns="0" rIns="0" bIns="0" rtlCol="0" anchor="t">
            <a:spAutoFit/>
          </a:bodyPr>
          <a:lstStyle/>
          <a:p>
            <a:pPr>
              <a:lnSpc>
                <a:spcPts val="4480"/>
              </a:lnSpc>
            </a:pPr>
            <a:r>
              <a:rPr lang="en-US" sz="3200" spc="-32" dirty="0">
                <a:solidFill>
                  <a:srgbClr val="FFFFFF"/>
                </a:solidFill>
                <a:latin typeface="Graphik Regular" panose="020B0503030202060203" pitchFamily="34" charset="0"/>
              </a:rPr>
              <a:t>Over </a:t>
            </a:r>
            <a:r>
              <a:rPr lang="en-US" sz="3200" u="sng" spc="-32" dirty="0">
                <a:solidFill>
                  <a:srgbClr val="FFFFFF"/>
                </a:solidFill>
                <a:latin typeface="Graphik Regular" panose="020B0503030202060203" pitchFamily="34" charset="0"/>
              </a:rPr>
              <a:t>100000</a:t>
            </a:r>
            <a:r>
              <a:rPr lang="en-US" sz="3200" spc="-32" dirty="0">
                <a:solidFill>
                  <a:srgbClr val="FFFFFF"/>
                </a:solidFill>
                <a:latin typeface="Graphik Regular" panose="020B0503030202060203" pitchFamily="34" charset="0"/>
              </a:rPr>
              <a:t> posts per day</a:t>
            </a:r>
          </a:p>
        </p:txBody>
      </p:sp>
      <p:sp>
        <p:nvSpPr>
          <p:cNvPr id="24" name="TextBox 24">
            <a:extLst>
              <a:ext uri="{FF2B5EF4-FFF2-40B4-BE49-F238E27FC236}">
                <a16:creationId xmlns:a16="http://schemas.microsoft.com/office/drawing/2014/main" id="{56D90644-7D4E-4882-8064-B20BF3463C9A}"/>
              </a:ext>
            </a:extLst>
          </p:cNvPr>
          <p:cNvSpPr txBox="1"/>
          <p:nvPr/>
        </p:nvSpPr>
        <p:spPr>
          <a:xfrm>
            <a:off x="2914718" y="6070890"/>
            <a:ext cx="5315099" cy="1687065"/>
          </a:xfrm>
          <a:prstGeom prst="rect">
            <a:avLst/>
          </a:prstGeom>
        </p:spPr>
        <p:txBody>
          <a:bodyPr lIns="0" tIns="0" rIns="0" bIns="0" rtlCol="0" anchor="t">
            <a:spAutoFit/>
          </a:bodyPr>
          <a:lstStyle/>
          <a:p>
            <a:pPr>
              <a:lnSpc>
                <a:spcPts val="4480"/>
              </a:lnSpc>
              <a:spcBef>
                <a:spcPct val="0"/>
              </a:spcBef>
            </a:pPr>
            <a:r>
              <a:rPr lang="en-US" sz="3200" u="sng" spc="-32" dirty="0">
                <a:solidFill>
                  <a:srgbClr val="FFFFFF"/>
                </a:solidFill>
                <a:latin typeface="Graphik Regular" panose="020B0503030202060203" pitchFamily="34" charset="0"/>
              </a:rPr>
              <a:t>36,500,000</a:t>
            </a:r>
            <a:r>
              <a:rPr lang="en-US" sz="3200" spc="-32" dirty="0">
                <a:solidFill>
                  <a:srgbClr val="FFFFFF"/>
                </a:solidFill>
                <a:latin typeface="Graphik Regular" panose="020B0503030202060203" pitchFamily="34" charset="0"/>
              </a:rPr>
              <a:t> pieces of content</a:t>
            </a:r>
          </a:p>
          <a:p>
            <a:pPr>
              <a:lnSpc>
                <a:spcPts val="4480"/>
              </a:lnSpc>
              <a:spcBef>
                <a:spcPct val="0"/>
              </a:spcBef>
            </a:pPr>
            <a:r>
              <a:rPr lang="en-US" sz="3200" spc="-32" dirty="0">
                <a:solidFill>
                  <a:srgbClr val="FFFFFF"/>
                </a:solidFill>
                <a:latin typeface="Graphik Regular" panose="020B0503030202060203" pitchFamily="34" charset="0"/>
              </a:rPr>
              <a:t>per year!</a:t>
            </a:r>
          </a:p>
        </p:txBody>
      </p:sp>
      <p:sp>
        <p:nvSpPr>
          <p:cNvPr id="25" name="TextBox 26">
            <a:extLst>
              <a:ext uri="{FF2B5EF4-FFF2-40B4-BE49-F238E27FC236}">
                <a16:creationId xmlns:a16="http://schemas.microsoft.com/office/drawing/2014/main" id="{00ADAC7B-814A-4ED6-8AB9-8D473ED0DCD5}"/>
              </a:ext>
            </a:extLst>
          </p:cNvPr>
          <p:cNvSpPr txBox="1"/>
          <p:nvPr/>
        </p:nvSpPr>
        <p:spPr>
          <a:xfrm>
            <a:off x="2914718" y="8920480"/>
            <a:ext cx="5676287" cy="654218"/>
          </a:xfrm>
          <a:prstGeom prst="rect">
            <a:avLst/>
          </a:prstGeom>
        </p:spPr>
        <p:txBody>
          <a:bodyPr lIns="0" tIns="0" rIns="0" bIns="0" rtlCol="0" anchor="t">
            <a:spAutoFit/>
          </a:bodyPr>
          <a:lstStyle/>
          <a:p>
            <a:pPr>
              <a:lnSpc>
                <a:spcPts val="2660"/>
              </a:lnSpc>
              <a:spcBef>
                <a:spcPct val="0"/>
              </a:spcBef>
            </a:pPr>
            <a:r>
              <a:rPr lang="en-US" sz="1900" u="sng" spc="-19" dirty="0">
                <a:solidFill>
                  <a:srgbClr val="FFFFFF"/>
                </a:solidFill>
                <a:latin typeface="Graphik Regular" panose="020B0503030202060203" pitchFamily="34" charset="0"/>
              </a:rPr>
              <a:t>Analysis to find Social Buzz's top 5 most popular categories of content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25527"/>
            <a:ext cx="6750815" cy="6635945"/>
          </a:xfrm>
          <a:prstGeom prst="rect">
            <a:avLst/>
          </a:prstGeom>
          <a:solidFill>
            <a:srgbClr val="FFFFFF"/>
          </a:solidFill>
        </p:spPr>
      </p:sp>
      <p:grpSp>
        <p:nvGrpSpPr>
          <p:cNvPr id="16" name="Group 16"/>
          <p:cNvGrpSpPr>
            <a:grpSpLocks noChangeAspect="1"/>
          </p:cNvGrpSpPr>
          <p:nvPr/>
        </p:nvGrpSpPr>
        <p:grpSpPr>
          <a:xfrm>
            <a:off x="11825797" y="1270731"/>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18" name="Group 18"/>
          <p:cNvGrpSpPr>
            <a:grpSpLocks noChangeAspect="1"/>
          </p:cNvGrpSpPr>
          <p:nvPr/>
        </p:nvGrpSpPr>
        <p:grpSpPr>
          <a:xfrm>
            <a:off x="11419219" y="1028700"/>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1" name="Group 21"/>
          <p:cNvGrpSpPr>
            <a:grpSpLocks noChangeAspect="1"/>
          </p:cNvGrpSpPr>
          <p:nvPr/>
        </p:nvGrpSpPr>
        <p:grpSpPr>
          <a:xfrm>
            <a:off x="11825797" y="4221947"/>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6"/>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6" name="Group 26"/>
          <p:cNvGrpSpPr>
            <a:grpSpLocks noChangeAspect="1"/>
          </p:cNvGrpSpPr>
          <p:nvPr/>
        </p:nvGrpSpPr>
        <p:grpSpPr>
          <a:xfrm>
            <a:off x="11825797" y="7173163"/>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8" name="Group 28"/>
          <p:cNvGrpSpPr>
            <a:grpSpLocks noChangeAspect="1"/>
          </p:cNvGrpSpPr>
          <p:nvPr/>
        </p:nvGrpSpPr>
        <p:grpSpPr>
          <a:xfrm>
            <a:off x="11419219" y="6931132"/>
            <a:ext cx="2174041" cy="2165548"/>
            <a:chOff x="0" y="0"/>
            <a:chExt cx="6502400" cy="6477000"/>
          </a:xfrm>
        </p:grpSpPr>
        <p:sp>
          <p:nvSpPr>
            <p:cNvPr id="29" name="Freeform 2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7"/>
              <a:stretch>
                <a:fillRect l="-164266" t="1917" r="-22903" b="-93994"/>
              </a:stretch>
            </a:blipFill>
            <a:ln>
              <a:solidFill>
                <a:srgbClr val="00BAFF"/>
              </a:solidFill>
            </a:ln>
          </p:spPr>
          <p:txBody>
            <a:bodyPr/>
            <a:lstStyle/>
            <a:p>
              <a:endParaRPr lang="en-AU" dirty="0"/>
            </a:p>
          </p:txBody>
        </p:sp>
        <p:sp>
          <p:nvSpPr>
            <p:cNvPr id="30" name="Freeform 3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sp>
        <p:nvSpPr>
          <p:cNvPr id="31" name="TextBox 31"/>
          <p:cNvSpPr txBox="1"/>
          <p:nvPr/>
        </p:nvSpPr>
        <p:spPr>
          <a:xfrm>
            <a:off x="2670508" y="3331799"/>
            <a:ext cx="5612273" cy="3693319"/>
          </a:xfrm>
          <a:prstGeom prst="rect">
            <a:avLst/>
          </a:prstGeom>
        </p:spPr>
        <p:txBody>
          <a:bodyPr lIns="0" tIns="0" rIns="0" bIns="0" rtlCol="0" anchor="t">
            <a:spAutoFit/>
          </a:bodyPr>
          <a:lstStyle/>
          <a:p>
            <a:pPr algn="ctr">
              <a:lnSpc>
                <a:spcPts val="9600"/>
              </a:lnSpc>
            </a:pPr>
            <a:r>
              <a:rPr lang="en-US" sz="8000" spc="-80" dirty="0">
                <a:solidFill>
                  <a:srgbClr val="000000"/>
                </a:solidFill>
                <a:latin typeface="Graphik Regular" panose="020B0503030202060203" pitchFamily="34" charset="0"/>
              </a:rPr>
              <a:t>The Analytics team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a:solidFill>
                  <a:srgbClr val="FFFFFF"/>
                </a:solidFill>
                <a:latin typeface="Clear Sans Regular Bold"/>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3</a:t>
            </a:r>
          </a:p>
        </p:txBody>
      </p:sp>
      <p:sp>
        <p:nvSpPr>
          <p:cNvPr id="39" name="TextBox 33">
            <a:extLst>
              <a:ext uri="{FF2B5EF4-FFF2-40B4-BE49-F238E27FC236}">
                <a16:creationId xmlns:a16="http://schemas.microsoft.com/office/drawing/2014/main" id="{1F507FD4-034D-45FF-93BD-DFCB95EAD363}"/>
              </a:ext>
            </a:extLst>
          </p:cNvPr>
          <p:cNvSpPr txBox="1"/>
          <p:nvPr/>
        </p:nvSpPr>
        <p:spPr>
          <a:xfrm>
            <a:off x="7729646" y="4826585"/>
            <a:ext cx="3406491" cy="316915"/>
          </a:xfrm>
          <a:prstGeom prst="rect">
            <a:avLst/>
          </a:prstGeom>
        </p:spPr>
        <p:txBody>
          <a:bodyPr lIns="0" tIns="0" rIns="0" bIns="0" rtlCol="0" anchor="t">
            <a:spAutoFit/>
          </a:bodyPr>
          <a:lstStyle/>
          <a:p>
            <a:pPr>
              <a:lnSpc>
                <a:spcPts val="2660"/>
              </a:lnSpc>
            </a:pPr>
            <a:r>
              <a:rPr lang="en-US" sz="1900" spc="-19">
                <a:solidFill>
                  <a:srgbClr val="FFFFFF"/>
                </a:solidFill>
                <a:latin typeface="Graphik Regular" panose="020B0503030202060203" pitchFamily="34" charset="0"/>
              </a:rPr>
              <a:t>Data Modelling</a:t>
            </a:r>
          </a:p>
        </p:txBody>
      </p:sp>
      <p:sp>
        <p:nvSpPr>
          <p:cNvPr id="40" name="TextBox 34">
            <a:extLst>
              <a:ext uri="{FF2B5EF4-FFF2-40B4-BE49-F238E27FC236}">
                <a16:creationId xmlns:a16="http://schemas.microsoft.com/office/drawing/2014/main" id="{3E6F2479-9679-4030-8635-693737C66D54}"/>
              </a:ext>
            </a:extLst>
          </p:cNvPr>
          <p:cNvSpPr txBox="1"/>
          <p:nvPr/>
        </p:nvSpPr>
        <p:spPr>
          <a:xfrm>
            <a:off x="5856316" y="3214901"/>
            <a:ext cx="3406491" cy="316915"/>
          </a:xfrm>
          <a:prstGeom prst="rect">
            <a:avLst/>
          </a:prstGeom>
        </p:spPr>
        <p:txBody>
          <a:bodyPr lIns="0" tIns="0" rIns="0" bIns="0" rtlCol="0" anchor="t">
            <a:spAutoFit/>
          </a:bodyPr>
          <a:lstStyle/>
          <a:p>
            <a:pPr>
              <a:lnSpc>
                <a:spcPts val="2660"/>
              </a:lnSpc>
            </a:pPr>
            <a:r>
              <a:rPr lang="en-US" sz="1900" spc="-19">
                <a:solidFill>
                  <a:srgbClr val="FFFFFF"/>
                </a:solidFill>
                <a:latin typeface="Graphik Regular" panose="020B0503030202060203" pitchFamily="34" charset="0"/>
              </a:rPr>
              <a:t>Data Cleaning</a:t>
            </a:r>
          </a:p>
        </p:txBody>
      </p:sp>
      <p:sp>
        <p:nvSpPr>
          <p:cNvPr id="41" name="TextBox 36">
            <a:extLst>
              <a:ext uri="{FF2B5EF4-FFF2-40B4-BE49-F238E27FC236}">
                <a16:creationId xmlns:a16="http://schemas.microsoft.com/office/drawing/2014/main" id="{FC91EAB9-96A1-4064-9846-10A08A7AC0A4}"/>
              </a:ext>
            </a:extLst>
          </p:cNvPr>
          <p:cNvSpPr txBox="1"/>
          <p:nvPr/>
        </p:nvSpPr>
        <p:spPr>
          <a:xfrm>
            <a:off x="3982986" y="1603217"/>
            <a:ext cx="3486092" cy="316915"/>
          </a:xfrm>
          <a:prstGeom prst="rect">
            <a:avLst/>
          </a:prstGeom>
        </p:spPr>
        <p:txBody>
          <a:bodyPr lIns="0" tIns="0" rIns="0" bIns="0" rtlCol="0" anchor="t">
            <a:spAutoFit/>
          </a:bodyPr>
          <a:lstStyle/>
          <a:p>
            <a:pPr>
              <a:lnSpc>
                <a:spcPts val="2659"/>
              </a:lnSpc>
            </a:pPr>
            <a:r>
              <a:rPr lang="en-US" sz="1899" spc="-18">
                <a:solidFill>
                  <a:srgbClr val="FFFFFF"/>
                </a:solidFill>
                <a:latin typeface="Graphik Regular" panose="020B0503030202060203" pitchFamily="34" charset="0"/>
              </a:rPr>
              <a:t>Data Understanding</a:t>
            </a:r>
          </a:p>
        </p:txBody>
      </p:sp>
      <p:sp>
        <p:nvSpPr>
          <p:cNvPr id="42" name="TextBox 37">
            <a:extLst>
              <a:ext uri="{FF2B5EF4-FFF2-40B4-BE49-F238E27FC236}">
                <a16:creationId xmlns:a16="http://schemas.microsoft.com/office/drawing/2014/main" id="{DD4CC2CA-3667-4682-81EE-0628B418A5BA}"/>
              </a:ext>
            </a:extLst>
          </p:cNvPr>
          <p:cNvSpPr txBox="1"/>
          <p:nvPr/>
        </p:nvSpPr>
        <p:spPr>
          <a:xfrm>
            <a:off x="9620994" y="6533519"/>
            <a:ext cx="3414381" cy="316915"/>
          </a:xfrm>
          <a:prstGeom prst="rect">
            <a:avLst/>
          </a:prstGeom>
        </p:spPr>
        <p:txBody>
          <a:bodyPr lIns="0" tIns="0" rIns="0" bIns="0" rtlCol="0" anchor="t">
            <a:spAutoFit/>
          </a:bodyPr>
          <a:lstStyle/>
          <a:p>
            <a:pPr>
              <a:lnSpc>
                <a:spcPts val="2660"/>
              </a:lnSpc>
            </a:pPr>
            <a:r>
              <a:rPr lang="en-US" sz="1900" spc="-19">
                <a:solidFill>
                  <a:srgbClr val="FFFFFF"/>
                </a:solidFill>
                <a:latin typeface="Graphik Regular" panose="020B0503030202060203" pitchFamily="34" charset="0"/>
              </a:rPr>
              <a:t>Data Analysis</a:t>
            </a:r>
          </a:p>
        </p:txBody>
      </p:sp>
      <p:sp>
        <p:nvSpPr>
          <p:cNvPr id="43" name="TextBox 38">
            <a:extLst>
              <a:ext uri="{FF2B5EF4-FFF2-40B4-BE49-F238E27FC236}">
                <a16:creationId xmlns:a16="http://schemas.microsoft.com/office/drawing/2014/main" id="{8C103A61-A2FB-4BF2-AE1E-1E860BB3D705}"/>
              </a:ext>
            </a:extLst>
          </p:cNvPr>
          <p:cNvSpPr txBox="1"/>
          <p:nvPr/>
        </p:nvSpPr>
        <p:spPr>
          <a:xfrm>
            <a:off x="11512342" y="8194123"/>
            <a:ext cx="3406491" cy="316915"/>
          </a:xfrm>
          <a:prstGeom prst="rect">
            <a:avLst/>
          </a:prstGeom>
        </p:spPr>
        <p:txBody>
          <a:bodyPr lIns="0" tIns="0" rIns="0" bIns="0" rtlCol="0" anchor="t">
            <a:spAutoFit/>
          </a:bodyPr>
          <a:lstStyle/>
          <a:p>
            <a:pPr>
              <a:lnSpc>
                <a:spcPts val="2660"/>
              </a:lnSpc>
            </a:pPr>
            <a:r>
              <a:rPr lang="en-US" sz="1900" spc="-19">
                <a:solidFill>
                  <a:srgbClr val="FFFFFF"/>
                </a:solidFill>
                <a:latin typeface="Graphik Regular" panose="020B0503030202060203" pitchFamily="34" charset="0"/>
              </a:rPr>
              <a:t>Uncover Insights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Insights</a:t>
            </a:r>
          </a:p>
        </p:txBody>
      </p:sp>
      <p:grpSp>
        <p:nvGrpSpPr>
          <p:cNvPr id="4" name="Group 4"/>
          <p:cNvGrpSpPr/>
          <p:nvPr/>
        </p:nvGrpSpPr>
        <p:grpSpPr>
          <a:xfrm>
            <a:off x="517113" y="8877300"/>
            <a:ext cx="17253775" cy="2017079"/>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sp>
        <p:nvSpPr>
          <p:cNvPr id="14" name="TextBox 2">
            <a:extLst>
              <a:ext uri="{FF2B5EF4-FFF2-40B4-BE49-F238E27FC236}">
                <a16:creationId xmlns:a16="http://schemas.microsoft.com/office/drawing/2014/main" id="{DEC18DCB-822A-4D81-B43D-EA065F5C2E6C}"/>
              </a:ext>
            </a:extLst>
          </p:cNvPr>
          <p:cNvSpPr txBox="1"/>
          <p:nvPr/>
        </p:nvSpPr>
        <p:spPr>
          <a:xfrm>
            <a:off x="1796907" y="5081036"/>
            <a:ext cx="3632723" cy="824865"/>
          </a:xfrm>
          <a:prstGeom prst="rect">
            <a:avLst/>
          </a:prstGeom>
        </p:spPr>
        <p:txBody>
          <a:bodyPr lIns="0" tIns="0" rIns="0" bIns="0" rtlCol="0" anchor="t">
            <a:spAutoFit/>
          </a:bodyPr>
          <a:lstStyle/>
          <a:p>
            <a:pPr algn="ctr">
              <a:lnSpc>
                <a:spcPts val="3359"/>
              </a:lnSpc>
            </a:pPr>
            <a:r>
              <a:rPr lang="en-US" sz="2400" spc="-24" dirty="0">
                <a:solidFill>
                  <a:srgbClr val="000000"/>
                </a:solidFill>
                <a:latin typeface="Graphik Regular" panose="020B0503030202060203" pitchFamily="34" charset="0"/>
              </a:rPr>
              <a:t>UNIQUE</a:t>
            </a:r>
          </a:p>
          <a:p>
            <a:pPr algn="ctr">
              <a:lnSpc>
                <a:spcPts val="3359"/>
              </a:lnSpc>
            </a:pPr>
            <a:r>
              <a:rPr lang="en-US" sz="2400" spc="-24" dirty="0">
                <a:solidFill>
                  <a:srgbClr val="000000"/>
                </a:solidFill>
                <a:latin typeface="Graphik Regular" panose="020B0503030202060203" pitchFamily="34" charset="0"/>
              </a:rPr>
              <a:t>CATEGORIES</a:t>
            </a:r>
          </a:p>
        </p:txBody>
      </p:sp>
      <p:sp>
        <p:nvSpPr>
          <p:cNvPr id="15" name="TextBox 13">
            <a:extLst>
              <a:ext uri="{FF2B5EF4-FFF2-40B4-BE49-F238E27FC236}">
                <a16:creationId xmlns:a16="http://schemas.microsoft.com/office/drawing/2014/main" id="{BF1757EB-BE6D-456B-AAE1-9199DF89AC44}"/>
              </a:ext>
            </a:extLst>
          </p:cNvPr>
          <p:cNvSpPr txBox="1"/>
          <p:nvPr/>
        </p:nvSpPr>
        <p:spPr>
          <a:xfrm>
            <a:off x="1796907" y="3229537"/>
            <a:ext cx="3632723" cy="1154290"/>
          </a:xfrm>
          <a:prstGeom prst="rect">
            <a:avLst/>
          </a:prstGeom>
        </p:spPr>
        <p:txBody>
          <a:bodyPr lIns="0" tIns="0" rIns="0" bIns="0" rtlCol="0" anchor="t">
            <a:spAutoFit/>
          </a:bodyPr>
          <a:lstStyle/>
          <a:p>
            <a:pPr algn="ctr">
              <a:lnSpc>
                <a:spcPts val="10080"/>
              </a:lnSpc>
            </a:pPr>
            <a:r>
              <a:rPr lang="en-US" sz="7200" spc="-72" dirty="0">
                <a:solidFill>
                  <a:srgbClr val="A100FF"/>
                </a:solidFill>
                <a:latin typeface="Graphik Regular" panose="020B0503030202060203" pitchFamily="34" charset="0"/>
              </a:rPr>
              <a:t>16</a:t>
            </a:r>
          </a:p>
        </p:txBody>
      </p:sp>
      <p:sp>
        <p:nvSpPr>
          <p:cNvPr id="16" name="TextBox 14">
            <a:extLst>
              <a:ext uri="{FF2B5EF4-FFF2-40B4-BE49-F238E27FC236}">
                <a16:creationId xmlns:a16="http://schemas.microsoft.com/office/drawing/2014/main" id="{8A5A536B-2824-40DA-8730-BFF135AAB6BA}"/>
              </a:ext>
            </a:extLst>
          </p:cNvPr>
          <p:cNvSpPr txBox="1"/>
          <p:nvPr/>
        </p:nvSpPr>
        <p:spPr>
          <a:xfrm>
            <a:off x="6825447" y="5081036"/>
            <a:ext cx="3884010" cy="824865"/>
          </a:xfrm>
          <a:prstGeom prst="rect">
            <a:avLst/>
          </a:prstGeom>
        </p:spPr>
        <p:txBody>
          <a:bodyPr lIns="0" tIns="0" rIns="0" bIns="0" rtlCol="0" anchor="t">
            <a:spAutoFit/>
          </a:bodyPr>
          <a:lstStyle/>
          <a:p>
            <a:pPr algn="ctr">
              <a:lnSpc>
                <a:spcPts val="3359"/>
              </a:lnSpc>
            </a:pPr>
            <a:r>
              <a:rPr lang="en-US" sz="2400" spc="-24">
                <a:solidFill>
                  <a:srgbClr val="000000"/>
                </a:solidFill>
                <a:latin typeface="Graphik Regular" panose="020B0503030202060203" pitchFamily="34" charset="0"/>
              </a:rPr>
              <a:t>REACTIONS TO "ANIMAL" POSTS</a:t>
            </a:r>
          </a:p>
        </p:txBody>
      </p:sp>
      <p:sp>
        <p:nvSpPr>
          <p:cNvPr id="17" name="TextBox 16">
            <a:extLst>
              <a:ext uri="{FF2B5EF4-FFF2-40B4-BE49-F238E27FC236}">
                <a16:creationId xmlns:a16="http://schemas.microsoft.com/office/drawing/2014/main" id="{867347A7-B6F4-43D9-AA7B-ECF01491A9FE}"/>
              </a:ext>
            </a:extLst>
          </p:cNvPr>
          <p:cNvSpPr txBox="1"/>
          <p:nvPr/>
        </p:nvSpPr>
        <p:spPr>
          <a:xfrm>
            <a:off x="6260052" y="3229537"/>
            <a:ext cx="4669281" cy="1226820"/>
          </a:xfrm>
          <a:prstGeom prst="rect">
            <a:avLst/>
          </a:prstGeom>
        </p:spPr>
        <p:txBody>
          <a:bodyPr lIns="0" tIns="0" rIns="0" bIns="0" rtlCol="0" anchor="t">
            <a:spAutoFit/>
          </a:bodyPr>
          <a:lstStyle/>
          <a:p>
            <a:pPr algn="ctr">
              <a:lnSpc>
                <a:spcPts val="10080"/>
              </a:lnSpc>
            </a:pPr>
            <a:r>
              <a:rPr lang="en-US" sz="7200" spc="-72" dirty="0">
                <a:solidFill>
                  <a:srgbClr val="A100FF"/>
                </a:solidFill>
                <a:latin typeface="Clear Sans Regular Bold"/>
              </a:rPr>
              <a:t>1897</a:t>
            </a:r>
          </a:p>
        </p:txBody>
      </p:sp>
      <p:sp>
        <p:nvSpPr>
          <p:cNvPr id="18" name="TextBox 17">
            <a:extLst>
              <a:ext uri="{FF2B5EF4-FFF2-40B4-BE49-F238E27FC236}">
                <a16:creationId xmlns:a16="http://schemas.microsoft.com/office/drawing/2014/main" id="{362261D6-A523-498E-A2EF-057B81267770}"/>
              </a:ext>
            </a:extLst>
          </p:cNvPr>
          <p:cNvSpPr txBox="1"/>
          <p:nvPr/>
        </p:nvSpPr>
        <p:spPr>
          <a:xfrm>
            <a:off x="12355796" y="5081036"/>
            <a:ext cx="3884010" cy="824865"/>
          </a:xfrm>
          <a:prstGeom prst="rect">
            <a:avLst/>
          </a:prstGeom>
        </p:spPr>
        <p:txBody>
          <a:bodyPr lIns="0" tIns="0" rIns="0" bIns="0" rtlCol="0" anchor="t">
            <a:spAutoFit/>
          </a:bodyPr>
          <a:lstStyle/>
          <a:p>
            <a:pPr algn="ctr">
              <a:lnSpc>
                <a:spcPts val="3359"/>
              </a:lnSpc>
            </a:pPr>
            <a:r>
              <a:rPr lang="en-US" sz="2400" spc="-24">
                <a:solidFill>
                  <a:srgbClr val="000000"/>
                </a:solidFill>
                <a:latin typeface="Graphik Regular" panose="020B0503030202060203" pitchFamily="34" charset="0"/>
              </a:rPr>
              <a:t>MONTH WITH </a:t>
            </a:r>
          </a:p>
          <a:p>
            <a:pPr algn="ctr">
              <a:lnSpc>
                <a:spcPts val="3359"/>
              </a:lnSpc>
            </a:pPr>
            <a:r>
              <a:rPr lang="en-US" sz="2400" spc="-24">
                <a:solidFill>
                  <a:srgbClr val="000000"/>
                </a:solidFill>
                <a:latin typeface="Graphik Regular" panose="020B0503030202060203" pitchFamily="34" charset="0"/>
              </a:rPr>
              <a:t>MOST POSTS</a:t>
            </a:r>
          </a:p>
        </p:txBody>
      </p:sp>
      <p:sp>
        <p:nvSpPr>
          <p:cNvPr id="19" name="TextBox 19">
            <a:extLst>
              <a:ext uri="{FF2B5EF4-FFF2-40B4-BE49-F238E27FC236}">
                <a16:creationId xmlns:a16="http://schemas.microsoft.com/office/drawing/2014/main" id="{874F02E9-55C1-42F5-91B5-1A4480BA41CC}"/>
              </a:ext>
            </a:extLst>
          </p:cNvPr>
          <p:cNvSpPr txBox="1"/>
          <p:nvPr/>
        </p:nvSpPr>
        <p:spPr>
          <a:xfrm>
            <a:off x="11821811" y="3238500"/>
            <a:ext cx="4669281" cy="1226820"/>
          </a:xfrm>
          <a:prstGeom prst="rect">
            <a:avLst/>
          </a:prstGeom>
        </p:spPr>
        <p:txBody>
          <a:bodyPr lIns="0" tIns="0" rIns="0" bIns="0" rtlCol="0" anchor="t">
            <a:spAutoFit/>
          </a:bodyPr>
          <a:lstStyle/>
          <a:p>
            <a:pPr algn="ctr">
              <a:lnSpc>
                <a:spcPts val="10080"/>
              </a:lnSpc>
            </a:pPr>
            <a:r>
              <a:rPr lang="en-US" sz="7200" spc="-72" dirty="0">
                <a:solidFill>
                  <a:srgbClr val="A100FF"/>
                </a:solidFill>
                <a:latin typeface="Clear Sans Regular Bold"/>
              </a:rPr>
              <a:t>JANUARY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27" name="Picture 27">
            <a:extLst>
              <a:ext uri="{FF2B5EF4-FFF2-40B4-BE49-F238E27FC236}">
                <a16:creationId xmlns:a16="http://schemas.microsoft.com/office/drawing/2014/main" id="{C1C5466F-ED1E-4211-9463-E5D44BB4EE4E}"/>
              </a:ext>
            </a:extLst>
          </p:cNvPr>
          <p:cNvPicPr>
            <a:picLocks noChangeAspect="1"/>
          </p:cNvPicPr>
          <p:nvPr/>
        </p:nvPicPr>
        <p:blipFill>
          <a:blip r:embed="rId7"/>
          <a:srcRect/>
          <a:stretch>
            <a:fillRect/>
          </a:stretch>
        </p:blipFill>
        <p:spPr>
          <a:xfrm>
            <a:off x="4496753" y="1592190"/>
            <a:ext cx="9571772" cy="710262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27" name="Picture 27">
            <a:extLst>
              <a:ext uri="{FF2B5EF4-FFF2-40B4-BE49-F238E27FC236}">
                <a16:creationId xmlns:a16="http://schemas.microsoft.com/office/drawing/2014/main" id="{3EA21B4F-E0FD-4144-99D9-055DE2511AA5}"/>
              </a:ext>
            </a:extLst>
          </p:cNvPr>
          <p:cNvPicPr>
            <a:picLocks noChangeAspect="1"/>
          </p:cNvPicPr>
          <p:nvPr/>
        </p:nvPicPr>
        <p:blipFill>
          <a:blip r:embed="rId7"/>
          <a:srcRect/>
          <a:stretch>
            <a:fillRect/>
          </a:stretch>
        </p:blipFill>
        <p:spPr>
          <a:xfrm>
            <a:off x="5732961" y="1581061"/>
            <a:ext cx="8266904" cy="7124878"/>
          </a:xfrm>
          <a:prstGeom prst="rect">
            <a:avLst/>
          </a:prstGeom>
        </p:spPr>
      </p:pic>
    </p:spTree>
    <p:extLst>
      <p:ext uri="{BB962C8B-B14F-4D97-AF65-F5344CB8AC3E}">
        <p14:creationId xmlns:p14="http://schemas.microsoft.com/office/powerpoint/2010/main" val="2453851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TotalTime>
  <Words>1655</Words>
  <Application>Microsoft Macintosh PowerPoint</Application>
  <PresentationFormat>Custom</PresentationFormat>
  <Paragraphs>143</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Graphik Regular</vt:lpstr>
      <vt:lpstr>Clear Sans Regular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Liz Aouad</cp:lastModifiedBy>
  <cp:revision>7</cp:revision>
  <dcterms:created xsi:type="dcterms:W3CDTF">2006-08-16T00:00:00Z</dcterms:created>
  <dcterms:modified xsi:type="dcterms:W3CDTF">2021-07-28T16:09:59Z</dcterms:modified>
  <dc:identifier>DAEhDyfaYKE</dc:identifier>
</cp:coreProperties>
</file>

<file path=docProps/thumbnail.jpeg>
</file>